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7" r:id="rId6"/>
    <p:sldId id="262" r:id="rId7"/>
    <p:sldId id="268" r:id="rId8"/>
    <p:sldId id="258" r:id="rId9"/>
    <p:sldId id="260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559" autoAdjust="0"/>
    <p:restoredTop sz="86400" autoAdjust="0"/>
  </p:normalViewPr>
  <p:slideViewPr>
    <p:cSldViewPr>
      <p:cViewPr varScale="1">
        <p:scale>
          <a:sx n="109" d="100"/>
          <a:sy n="109" d="100"/>
        </p:scale>
        <p:origin x="-4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895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040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584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358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78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891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961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992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56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147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846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4BD39-3A29-4CDC-B7D5-6507FA45892B}" type="datetimeFigureOut">
              <a:rPr lang="it-IT" smtClean="0"/>
              <a:t>07/02/2018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78EC3-2E02-4192-AC15-C0758BA3C58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900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91680" y="476672"/>
            <a:ext cx="5760640" cy="1440159"/>
          </a:xfrm>
        </p:spPr>
        <p:txBody>
          <a:bodyPr/>
          <a:lstStyle/>
          <a:p>
            <a:r>
              <a:rPr lang="it-IT" dirty="0" smtClean="0"/>
              <a:t>Il teatro di Marcello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051720" y="1988840"/>
            <a:ext cx="5040560" cy="576064"/>
          </a:xfrm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chemeClr val="tx1"/>
                </a:solidFill>
              </a:rPr>
              <a:t>Uscita didattica 29/11/2016</a:t>
            </a:r>
            <a:endParaRPr lang="it-IT" sz="2400" dirty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75" y="2636911"/>
            <a:ext cx="7016217" cy="36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3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891">
        <p14:glitter pattern="hexagon"/>
      </p:transition>
    </mc:Choice>
    <mc:Fallback xmlns="">
      <p:transition spd="slow" advTm="8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61099" y="5157192"/>
            <a:ext cx="7211301" cy="11087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 smtClean="0"/>
              <a:t>Sorge in Campo Marzio, </a:t>
            </a:r>
            <a:r>
              <a:rPr lang="it-IT" sz="1800" dirty="0"/>
              <a:t>l</a:t>
            </a:r>
            <a:r>
              <a:rPr lang="it-IT" sz="1800" dirty="0" smtClean="0"/>
              <a:t>a scelta del luogo non fu casuale, l</a:t>
            </a:r>
            <a:r>
              <a:rPr lang="it-IT" sz="1800" dirty="0" smtClean="0">
                <a:solidFill>
                  <a:srgbClr val="000000"/>
                </a:solidFill>
              </a:rPr>
              <a:t>a </a:t>
            </a:r>
            <a:r>
              <a:rPr lang="it-IT" sz="1800" dirty="0">
                <a:solidFill>
                  <a:srgbClr val="000000"/>
                </a:solidFill>
              </a:rPr>
              <a:t>tradizione </a:t>
            </a:r>
            <a:r>
              <a:rPr lang="it-IT" sz="1800" dirty="0" smtClean="0">
                <a:solidFill>
                  <a:srgbClr val="000000"/>
                </a:solidFill>
              </a:rPr>
              <a:t>lo aveva </a:t>
            </a:r>
            <a:r>
              <a:rPr lang="it-IT" sz="1800" dirty="0">
                <a:solidFill>
                  <a:srgbClr val="000000"/>
                </a:solidFill>
              </a:rPr>
              <a:t>consacrato alle rappresentazioni sceniche</a:t>
            </a:r>
            <a:r>
              <a:rPr lang="it-IT" sz="1800" dirty="0" smtClean="0">
                <a:solidFill>
                  <a:srgbClr val="000000"/>
                </a:solidFill>
              </a:rPr>
              <a:t>, </a:t>
            </a:r>
            <a:r>
              <a:rPr lang="it-IT" sz="1800" dirty="0">
                <a:solidFill>
                  <a:srgbClr val="000000"/>
                </a:solidFill>
              </a:rPr>
              <a:t>dal 179 a. C</a:t>
            </a:r>
            <a:r>
              <a:rPr lang="it-IT" sz="1800" dirty="0" smtClean="0">
                <a:solidFill>
                  <a:srgbClr val="000000"/>
                </a:solidFill>
              </a:rPr>
              <a:t>. vi </a:t>
            </a:r>
            <a:r>
              <a:rPr lang="it-IT" sz="1800" dirty="0">
                <a:solidFill>
                  <a:srgbClr val="000000"/>
                </a:solidFill>
              </a:rPr>
              <a:t>si trovava il </a:t>
            </a:r>
            <a:r>
              <a:rPr lang="it-IT" sz="1800" dirty="0" err="1">
                <a:solidFill>
                  <a:srgbClr val="000000"/>
                </a:solidFill>
              </a:rPr>
              <a:t>theatrum</a:t>
            </a:r>
            <a:r>
              <a:rPr lang="it-IT" sz="1800" dirty="0">
                <a:solidFill>
                  <a:srgbClr val="000000"/>
                </a:solidFill>
              </a:rPr>
              <a:t> et </a:t>
            </a:r>
            <a:r>
              <a:rPr lang="it-IT" sz="1800" dirty="0" err="1">
                <a:solidFill>
                  <a:srgbClr val="000000"/>
                </a:solidFill>
              </a:rPr>
              <a:t>proscenium</a:t>
            </a:r>
            <a:r>
              <a:rPr lang="it-IT" sz="1800" dirty="0">
                <a:solidFill>
                  <a:srgbClr val="000000"/>
                </a:solidFill>
              </a:rPr>
              <a:t> ad </a:t>
            </a:r>
            <a:r>
              <a:rPr lang="it-IT" sz="1800" dirty="0" err="1">
                <a:solidFill>
                  <a:srgbClr val="000000"/>
                </a:solidFill>
              </a:rPr>
              <a:t>Apollinis</a:t>
            </a:r>
            <a:r>
              <a:rPr lang="it-IT" sz="1800" dirty="0">
                <a:solidFill>
                  <a:srgbClr val="000000"/>
                </a:solidFill>
              </a:rPr>
              <a:t>, connesso </a:t>
            </a:r>
            <a:r>
              <a:rPr lang="it-IT" sz="1800" dirty="0" smtClean="0">
                <a:solidFill>
                  <a:srgbClr val="000000"/>
                </a:solidFill>
              </a:rPr>
              <a:t>al </a:t>
            </a:r>
            <a:r>
              <a:rPr lang="it-IT" sz="1800" dirty="0">
                <a:solidFill>
                  <a:srgbClr val="000000"/>
                </a:solidFill>
              </a:rPr>
              <a:t>tempio di </a:t>
            </a:r>
            <a:r>
              <a:rPr lang="it-IT" sz="1800" dirty="0" smtClean="0">
                <a:solidFill>
                  <a:srgbClr val="000000"/>
                </a:solidFill>
              </a:rPr>
              <a:t>Apollo.</a:t>
            </a:r>
            <a:endParaRPr lang="it-IT" sz="1800" dirty="0" smtClean="0"/>
          </a:p>
          <a:p>
            <a:pPr marL="0" indent="0">
              <a:buNone/>
            </a:pPr>
            <a:endParaRPr lang="it-IT" sz="1800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87432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1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 advTm="9000">
        <p14:glitter pattern="hexagon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3562891" cy="484137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691680" y="260648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Il </a:t>
            </a:r>
            <a:r>
              <a:rPr lang="it-IT" sz="3600" dirty="0" smtClean="0">
                <a:latin typeface="+mj-lt"/>
              </a:rPr>
              <a:t>tempio</a:t>
            </a:r>
            <a:r>
              <a:rPr lang="it-IT" sz="3600" dirty="0" smtClean="0"/>
              <a:t> di Apollo </a:t>
            </a:r>
            <a:r>
              <a:rPr lang="it-IT" sz="3600" dirty="0" err="1" smtClean="0"/>
              <a:t>Sosiano</a:t>
            </a:r>
            <a:endParaRPr lang="it-IT" sz="3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995936" y="2132856"/>
            <a:ext cx="48245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Nel 433 a. C.  per </a:t>
            </a:r>
            <a:r>
              <a:rPr lang="it-IT" dirty="0"/>
              <a:t>far cessare </a:t>
            </a:r>
            <a:r>
              <a:rPr lang="it-IT" dirty="0" smtClean="0"/>
              <a:t>un’epidemia di peste, </a:t>
            </a:r>
            <a:r>
              <a:rPr lang="it-IT" dirty="0"/>
              <a:t>viene promesso un tempio ad Apollo nella sua veste di </a:t>
            </a:r>
            <a:r>
              <a:rPr lang="it-IT" i="1" dirty="0" err="1"/>
              <a:t>Medicus</a:t>
            </a:r>
            <a:r>
              <a:rPr lang="it-IT" dirty="0"/>
              <a:t>, </a:t>
            </a:r>
            <a:r>
              <a:rPr lang="it-IT" dirty="0" smtClean="0"/>
              <a:t>cioè </a:t>
            </a:r>
            <a:r>
              <a:rPr lang="it-IT" dirty="0"/>
              <a:t>divinità che allontana le malattie.</a:t>
            </a:r>
            <a:br>
              <a:rPr lang="it-IT" dirty="0"/>
            </a:br>
            <a:r>
              <a:rPr lang="it-IT" i="1" dirty="0"/>
              <a:t>Il tempio </a:t>
            </a:r>
            <a:r>
              <a:rPr lang="it-IT" i="1" dirty="0" smtClean="0"/>
              <a:t> </a:t>
            </a:r>
            <a:r>
              <a:rPr lang="it-IT" i="1" dirty="0"/>
              <a:t>fu </a:t>
            </a:r>
            <a:r>
              <a:rPr lang="it-IT" i="1" dirty="0" smtClean="0"/>
              <a:t>costruito </a:t>
            </a:r>
            <a:r>
              <a:rPr lang="it-IT" i="1" dirty="0"/>
              <a:t>nel 431 </a:t>
            </a:r>
            <a:r>
              <a:rPr lang="it-IT" i="1" dirty="0" smtClean="0"/>
              <a:t>a.C. </a:t>
            </a:r>
          </a:p>
          <a:p>
            <a:r>
              <a:rPr lang="it-IT" i="1" dirty="0" smtClean="0"/>
              <a:t>L’edificio </a:t>
            </a:r>
            <a:r>
              <a:rPr lang="it-IT" i="1" dirty="0"/>
              <a:t>attuale di cui si notano il podio e le tre colonne corinzie (rialzate durante lo scavo) è pertinente alla ricostruzione del 34 a.C. ad opera del console Caio Sosio. Il tempio  fu infatti totalmente </a:t>
            </a:r>
            <a:r>
              <a:rPr lang="it-IT" i="1" dirty="0" smtClean="0"/>
              <a:t>ricostruito </a:t>
            </a:r>
            <a:r>
              <a:rPr lang="it-IT" i="1" dirty="0"/>
              <a:t>e prese l’appellativo di </a:t>
            </a:r>
            <a:r>
              <a:rPr lang="it-IT" i="1" dirty="0" err="1"/>
              <a:t>Sosiano</a:t>
            </a:r>
            <a:r>
              <a:rPr lang="it-IT" i="1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409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6645">
        <p14:glitter pattern="hexagon"/>
      </p:transition>
    </mc:Choice>
    <mc:Fallback xmlns="">
      <p:transition spd="slow" advTm="166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632848" cy="634082"/>
          </a:xfrm>
        </p:spPr>
        <p:txBody>
          <a:bodyPr>
            <a:noAutofit/>
          </a:bodyPr>
          <a:lstStyle/>
          <a:p>
            <a:r>
              <a:rPr lang="it-IT" sz="3600" dirty="0" smtClean="0"/>
              <a:t>Le origini</a:t>
            </a:r>
            <a:endParaRPr lang="it-IT" sz="3600" dirty="0"/>
          </a:p>
        </p:txBody>
      </p:sp>
      <p:pic>
        <p:nvPicPr>
          <p:cNvPr id="4" name="Picture 2" descr="Risultati immagini per posti riservati nel teatro marce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96752"/>
            <a:ext cx="6304756" cy="337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331640" y="4797152"/>
            <a:ext cx="63767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Fu </a:t>
            </a:r>
            <a:r>
              <a:rPr lang="it-IT" dirty="0"/>
              <a:t>iniziato da Giulio </a:t>
            </a:r>
            <a:r>
              <a:rPr lang="it-IT" dirty="0" smtClean="0"/>
              <a:t>Cesare nel 46 a.C., </a:t>
            </a:r>
            <a:r>
              <a:rPr lang="it-IT" dirty="0"/>
              <a:t>il quale </a:t>
            </a:r>
            <a:r>
              <a:rPr lang="it-IT" dirty="0" smtClean="0"/>
              <a:t>espropriò </a:t>
            </a:r>
            <a:r>
              <a:rPr lang="it-IT" dirty="0"/>
              <a:t>la </a:t>
            </a:r>
            <a:r>
              <a:rPr lang="it-IT" dirty="0" smtClean="0"/>
              <a:t>zona e fece demolire </a:t>
            </a:r>
            <a:r>
              <a:rPr lang="it-IT" dirty="0"/>
              <a:t>gli edifici esistenti tra cui il tempio della </a:t>
            </a:r>
            <a:r>
              <a:rPr lang="it-IT" dirty="0" smtClean="0"/>
              <a:t>Pietà. </a:t>
            </a:r>
          </a:p>
          <a:p>
            <a:pPr algn="just"/>
            <a:r>
              <a:rPr lang="it-IT" dirty="0" smtClean="0"/>
              <a:t>Augusto </a:t>
            </a:r>
            <a:r>
              <a:rPr lang="it-IT" dirty="0"/>
              <a:t>riprese il </a:t>
            </a:r>
            <a:r>
              <a:rPr lang="it-IT" dirty="0" smtClean="0"/>
              <a:t>progetto dell’edificio, e lo dedicò  </a:t>
            </a:r>
            <a:r>
              <a:rPr lang="it-IT" dirty="0" smtClean="0">
                <a:solidFill>
                  <a:prstClr val="black"/>
                </a:solidFill>
              </a:rPr>
              <a:t>al </a:t>
            </a:r>
            <a:r>
              <a:rPr lang="it-IT" dirty="0">
                <a:solidFill>
                  <a:prstClr val="black"/>
                </a:solidFill>
              </a:rPr>
              <a:t>nipote Marco Claudio Marcello, figlio della sorella Ottavia, morto </a:t>
            </a:r>
            <a:r>
              <a:rPr lang="it-IT" dirty="0" smtClean="0">
                <a:solidFill>
                  <a:prstClr val="black"/>
                </a:solidFill>
              </a:rPr>
              <a:t> </a:t>
            </a:r>
            <a:r>
              <a:rPr lang="it-IT" dirty="0">
                <a:solidFill>
                  <a:prstClr val="black"/>
                </a:solidFill>
              </a:rPr>
              <a:t>a soli 19 anni.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3914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0000">
        <p14:glitter pattern="hexagon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33671" y="4509120"/>
            <a:ext cx="7138729" cy="16561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 smtClean="0"/>
              <a:t>Il teatro era formato dalla cavea dove si sedeva il pubblico,</a:t>
            </a:r>
          </a:p>
          <a:p>
            <a:pPr marL="0" indent="0">
              <a:buNone/>
            </a:pPr>
            <a:r>
              <a:rPr lang="it-IT" sz="1800" dirty="0" smtClean="0"/>
              <a:t>dall’orchestra, dove si esibiva il coro </a:t>
            </a:r>
          </a:p>
          <a:p>
            <a:pPr marL="0" indent="0">
              <a:buNone/>
            </a:pPr>
            <a:r>
              <a:rPr lang="it-IT" sz="1800" dirty="0" smtClean="0"/>
              <a:t>dalla scena davanti alla quale recitavano gli attori.</a:t>
            </a:r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r>
              <a:rPr lang="it-IT" sz="1800" dirty="0" smtClean="0"/>
              <a:t> </a:t>
            </a:r>
            <a:endParaRPr lang="it-IT" sz="1800" dirty="0"/>
          </a:p>
        </p:txBody>
      </p:sp>
      <p:pic>
        <p:nvPicPr>
          <p:cNvPr id="3074" name="Picture 2" descr="Immagine correl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71" y="980728"/>
            <a:ext cx="713872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347864" y="33265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atin typeface="+mj-lt"/>
              </a:rPr>
              <a:t>L’interno </a:t>
            </a:r>
            <a:endParaRPr lang="it-IT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322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978">
        <p14:glitter pattern="hexagon"/>
      </p:transition>
    </mc:Choice>
    <mc:Fallback xmlns="">
      <p:transition spd="slow" advTm="49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5472609" cy="99898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prstClr val="black"/>
                </a:solidFill>
                <a:ea typeface="+mn-ea"/>
                <a:cs typeface="+mn-cs"/>
              </a:rPr>
              <a:t>La cavea</a:t>
            </a:r>
            <a:endParaRPr lang="it-IT" sz="36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pic>
        <p:nvPicPr>
          <p:cNvPr id="1026" name="Picture 2" descr="Risultati immagini per teatro marce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08" y="1196752"/>
            <a:ext cx="50405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475656" y="4747998"/>
            <a:ext cx="590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La cavea </a:t>
            </a:r>
            <a:r>
              <a:rPr lang="it-IT" dirty="0"/>
              <a:t>non scavata, era suddivisa radialmente in sei zone, orizzontalmente in tre, oltre la proedria in basso. La capienza è stata calcolata di 15.000 posti, 20.000 in caso di necessità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66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8663">
        <p14:glitter pattern="hexagon"/>
      </p:transition>
    </mc:Choice>
    <mc:Fallback xmlns="">
      <p:transition spd="slow" advTm="86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052736"/>
            <a:ext cx="5715000" cy="321945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331640" y="4797152"/>
            <a:ext cx="6457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La scena, di modesta profondità, con prospetto probabilmente rettilineo, decorata da colonne e statue di marmi bianchi e colorati, era fiancheggiata dalle due aule o parasceni a triplice navata e completata alle spalle da una grande abside eretta contro le eventuali inondazioni del Tevere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275856" y="26064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latin typeface="+mj-lt"/>
              </a:rPr>
              <a:t>La scena</a:t>
            </a:r>
            <a:endParaRPr lang="it-IT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559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3236">
        <p14:glitter pattern="hexagon"/>
      </p:transition>
    </mc:Choice>
    <mc:Fallback xmlns="">
      <p:transition spd="slow" advTm="132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547664" y="4869160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teatro era coperto con </a:t>
            </a:r>
            <a:r>
              <a:rPr lang="it-IT" dirty="0" smtClean="0"/>
              <a:t>velario, ed è </a:t>
            </a:r>
            <a:r>
              <a:rPr lang="it-IT" dirty="0"/>
              <a:t>noto dalle fonti che vi erano 36 vasi bronzei per facilitare l'acustica.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00662"/>
            <a:ext cx="5760640" cy="32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0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538">
        <p14:glitter pattern="hexagon"/>
      </p:transition>
    </mc:Choice>
    <mc:Fallback xmlns="">
      <p:transition spd="slow" advTm="55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Ordini architettonici</a:t>
            </a:r>
            <a:endParaRPr lang="it-IT" sz="36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68760"/>
            <a:ext cx="4831080" cy="381000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907704" y="5445224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 </a:t>
            </a:r>
            <a:r>
              <a:rPr lang="it-IT" dirty="0" smtClean="0"/>
              <a:t>Fu </a:t>
            </a:r>
            <a:r>
              <a:rPr lang="it-IT" dirty="0"/>
              <a:t>costruito con tre ordini architettonici: dorico, ionico e corinzio.</a:t>
            </a:r>
          </a:p>
        </p:txBody>
      </p:sp>
    </p:spTree>
    <p:extLst>
      <p:ext uri="{BB962C8B-B14F-4D97-AF65-F5344CB8AC3E}">
        <p14:creationId xmlns:p14="http://schemas.microsoft.com/office/powerpoint/2010/main" val="264771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850">
        <p14:glitter pattern="hexagon"/>
      </p:transition>
    </mc:Choice>
    <mc:Fallback xmlns="">
      <p:transition spd="slow" advTm="38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5616" y="1628800"/>
            <a:ext cx="6984776" cy="19442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Alessandro Amico</a:t>
            </a:r>
          </a:p>
          <a:p>
            <a:pPr marL="0" indent="0">
              <a:buNone/>
            </a:pPr>
            <a:r>
              <a:rPr lang="it-IT" dirty="0" smtClean="0"/>
              <a:t>Stefano</a:t>
            </a:r>
            <a:r>
              <a:rPr lang="it-IT" dirty="0"/>
              <a:t> </a:t>
            </a:r>
            <a:r>
              <a:rPr lang="it-IT" dirty="0" err="1" smtClean="0"/>
              <a:t>Andrisani</a:t>
            </a:r>
            <a:r>
              <a:rPr lang="it-IT" dirty="0" smtClean="0"/>
              <a:t> </a:t>
            </a:r>
          </a:p>
          <a:p>
            <a:pPr marL="0" indent="0">
              <a:buNone/>
            </a:pPr>
            <a:r>
              <a:rPr lang="it-IT" dirty="0" smtClean="0"/>
              <a:t>Alessandro Croce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Federico De Sanctis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12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792">
        <p14:glitter pattern="hexagon"/>
      </p:transition>
    </mc:Choice>
    <mc:Fallback xmlns="">
      <p:transition spd="slow" advClick="0" advTm="279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286</Words>
  <Application>Microsoft Office PowerPoint</Application>
  <PresentationFormat>Presentazione su schermo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Il teatro di Marcello</vt:lpstr>
      <vt:lpstr>Presentazione standard di PowerPoint</vt:lpstr>
      <vt:lpstr>Presentazione standard di PowerPoint</vt:lpstr>
      <vt:lpstr>Le origini</vt:lpstr>
      <vt:lpstr>Presentazione standard di PowerPoint</vt:lpstr>
      <vt:lpstr>La cavea</vt:lpstr>
      <vt:lpstr>Presentazione standard di PowerPoint</vt:lpstr>
      <vt:lpstr>Presentazione standard di PowerPoint</vt:lpstr>
      <vt:lpstr>Ordini architettonici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teatro di Marcello</dc:title>
  <dc:creator>ELENA</dc:creator>
  <cp:lastModifiedBy>docente</cp:lastModifiedBy>
  <cp:revision>37</cp:revision>
  <dcterms:created xsi:type="dcterms:W3CDTF">2017-05-29T11:13:53Z</dcterms:created>
  <dcterms:modified xsi:type="dcterms:W3CDTF">2018-02-07T09:17:04Z</dcterms:modified>
</cp:coreProperties>
</file>